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30"/>
  </p:notesMasterIdLst>
  <p:sldIdLst>
    <p:sldId id="551" r:id="rId6"/>
    <p:sldId id="564" r:id="rId7"/>
    <p:sldId id="414" r:id="rId8"/>
    <p:sldId id="476" r:id="rId9"/>
    <p:sldId id="563" r:id="rId10"/>
    <p:sldId id="478" r:id="rId11"/>
    <p:sldId id="481" r:id="rId12"/>
    <p:sldId id="486" r:id="rId13"/>
    <p:sldId id="482" r:id="rId14"/>
    <p:sldId id="543" r:id="rId15"/>
    <p:sldId id="545" r:id="rId16"/>
    <p:sldId id="459" r:id="rId17"/>
    <p:sldId id="561" r:id="rId18"/>
    <p:sldId id="565" r:id="rId19"/>
    <p:sldId id="566" r:id="rId20"/>
    <p:sldId id="567" r:id="rId21"/>
    <p:sldId id="568" r:id="rId22"/>
    <p:sldId id="569" r:id="rId23"/>
    <p:sldId id="570" r:id="rId24"/>
    <p:sldId id="541" r:id="rId25"/>
    <p:sldId id="542" r:id="rId26"/>
    <p:sldId id="533" r:id="rId27"/>
    <p:sldId id="525" r:id="rId28"/>
    <p:sldId id="5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here Presentation" id="{B3A1C5E1-C6C0-0F41-B24F-C28D243A9951}">
          <p14:sldIdLst>
            <p14:sldId id="551"/>
            <p14:sldId id="564"/>
            <p14:sldId id="414"/>
            <p14:sldId id="476"/>
            <p14:sldId id="563"/>
            <p14:sldId id="478"/>
            <p14:sldId id="481"/>
            <p14:sldId id="486"/>
            <p14:sldId id="482"/>
            <p14:sldId id="543"/>
            <p14:sldId id="545"/>
            <p14:sldId id="459"/>
            <p14:sldId id="561"/>
            <p14:sldId id="565"/>
            <p14:sldId id="566"/>
            <p14:sldId id="567"/>
            <p14:sldId id="568"/>
            <p14:sldId id="569"/>
            <p14:sldId id="570"/>
            <p14:sldId id="541"/>
            <p14:sldId id="542"/>
            <p14:sldId id="533"/>
            <p14:sldId id="525"/>
            <p14:sldId id="5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urtney Cohen" initials="CC" lastIdx="1" clrIdx="0">
    <p:extLst>
      <p:ext uri="{19B8F6BF-5375-455C-9EA6-DF929625EA0E}">
        <p15:presenceInfo xmlns:p15="http://schemas.microsoft.com/office/powerpoint/2012/main" userId="Courtney Co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A"/>
    <a:srgbClr val="E17C00"/>
    <a:srgbClr val="000098"/>
    <a:srgbClr val="028869"/>
    <a:srgbClr val="368F3F"/>
    <a:srgbClr val="8EB4E3"/>
    <a:srgbClr val="C0C0C0"/>
    <a:srgbClr val="0090C8"/>
    <a:srgbClr val="006891"/>
    <a:srgbClr val="009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0992" autoAdjust="0"/>
  </p:normalViewPr>
  <p:slideViewPr>
    <p:cSldViewPr snapToGrid="0">
      <p:cViewPr varScale="1">
        <p:scale>
          <a:sx n="66" d="100"/>
          <a:sy n="66" d="100"/>
        </p:scale>
        <p:origin x="103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3F5B4-24E2-406B-A0B7-BD993388AB6C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BDF5-EBD9-4006-89AE-D3A8533A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2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AWHERE</a:t>
            </a:r>
          </a:p>
          <a:p>
            <a:r>
              <a:rPr lang="en-US" dirty="0"/>
              <a:t>First = weather</a:t>
            </a:r>
            <a:r>
              <a:rPr lang="en-US" baseline="0" dirty="0"/>
              <a:t> data and agricultural intelligence company in the market that focused only on agriculture. Others started elsewhere and are adapting their products to the market without the institutional experience or insight. </a:t>
            </a:r>
          </a:p>
          <a:p>
            <a:r>
              <a:rPr lang="en-US" baseline="0" dirty="0"/>
              <a:t>Only = wide variety of data sources and advanced processing</a:t>
            </a:r>
          </a:p>
          <a:p>
            <a:r>
              <a:rPr lang="en-US" baseline="0" dirty="0"/>
              <a:t>Best = technology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1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4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6783C9-AEB0-43AC-A9BA-9C96876F5582}" type="datetimeFigureOut">
              <a:rPr lang="en-US" smtClean="0"/>
              <a:t>7/28/2016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" y="0"/>
            <a:ext cx="506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1854" y="3878662"/>
            <a:ext cx="6953459" cy="87729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55" y="4848032"/>
            <a:ext cx="6953458" cy="4976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3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7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23586"/>
            <a:ext cx="10515600" cy="9805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6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13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6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14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41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04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here_PPT_sect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988612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5828" y="529716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687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25830" y="449358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094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683098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ectangle 1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188"/>
            <a:ext cx="12195348" cy="3048837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3798505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Pr>
        <a:gradFill>
          <a:gsLst>
            <a:gs pos="0">
              <a:schemeClr val="accent1"/>
            </a:gs>
            <a:gs pos="34000">
              <a:schemeClr val="accent4">
                <a:lumMod val="20000"/>
                <a:lumOff val="80000"/>
              </a:schemeClr>
            </a:gs>
            <a:gs pos="60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97526"/>
            <a:ext cx="12195348" cy="1392221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7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title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9"/>
          <a:stretch/>
        </p:blipFill>
        <p:spPr>
          <a:xfrm>
            <a:off x="12801" y="0"/>
            <a:ext cx="12179199" cy="6845394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88861" y="414348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250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goes right here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88861" y="333990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125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0139905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34244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7/28/2016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2789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24A32EA8-9A62-4E8F-A7D2-73A43657936E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7/28/2016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773F055F-A925-45B2-BC9E-FB3BE4B5CC5C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668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0751"/>
            <a:fld id="{282D9DEC-A4FC-A440-93FB-5CF488309484}" type="slidenum">
              <a:rPr lang="en-US" kern="0" smtClean="0">
                <a:solidFill>
                  <a:prstClr val="black">
                    <a:tint val="75000"/>
                  </a:prstClr>
                </a:solidFill>
                <a:sym typeface="Helvetica Light"/>
              </a:rPr>
              <a:pPr defTabSz="410751"/>
              <a:t>‹#›</a:t>
            </a:fld>
            <a:endParaRPr lang="en-US" kern="0" dirty="0">
              <a:solidFill>
                <a:prstClr val="black">
                  <a:tint val="75000"/>
                </a:prstClr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285" y="6356821"/>
            <a:ext cx="38606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Copyright 2014,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aWhere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8747574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7/28/2016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223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301"/>
            <a:ext cx="12198700" cy="30496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063481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5978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42086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844"/>
            <a:ext cx="12198700" cy="30496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1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© Copyright 2015, aWhere. All Rights Reserved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3" r:id="rId3"/>
    <p:sldLayoutId id="2147483662" r:id="rId4"/>
    <p:sldLayoutId id="2147483661" r:id="rId5"/>
    <p:sldLayoutId id="2147483664" r:id="rId6"/>
    <p:sldLayoutId id="2147483675" r:id="rId7"/>
    <p:sldLayoutId id="2147483650" r:id="rId8"/>
    <p:sldLayoutId id="2147483651" r:id="rId9"/>
    <p:sldLayoutId id="2147483652" r:id="rId10"/>
    <p:sldLayoutId id="2147483653" r:id="rId11"/>
    <p:sldLayoutId id="2147483660" r:id="rId12"/>
    <p:sldLayoutId id="214748367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76" r:id="rId19"/>
    <p:sldLayoutId id="214748367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2"/>
        </a:buBlip>
        <a:defRPr sz="2800" kern="1200">
          <a:solidFill>
            <a:schemeClr val="bg1">
              <a:lumMod val="50000"/>
            </a:schemeClr>
          </a:solidFill>
          <a:latin typeface="Geogrotesque Md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content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44" y="0"/>
            <a:ext cx="9126912" cy="68543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4500" indent="-444500" algn="l">
              <a:buSzPct val="100000"/>
              <a:buFontTx/>
              <a:buBlip>
                <a:blip r:embed="rId9"/>
              </a:buBlip>
            </a:pPr>
            <a:r>
              <a:rPr lang="en-US" dirty="0"/>
              <a:t>Click to edit Master text styles</a:t>
            </a:r>
          </a:p>
          <a:p>
            <a:pPr marL="833450" lvl="1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Second level</a:t>
            </a:r>
          </a:p>
          <a:p>
            <a:pPr marL="1250174" lvl="2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Third level</a:t>
            </a:r>
          </a:p>
          <a:p>
            <a:pPr marL="1666899" lvl="3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Fourth level</a:t>
            </a:r>
          </a:p>
          <a:p>
            <a:pPr marL="2083624" lvl="4" indent="-416725" algn="l">
              <a:buSzPct val="100000"/>
              <a:buFontTx/>
              <a:buBlip>
                <a:blip r:embed="rId9"/>
              </a:buBlip>
            </a:pPr>
            <a:r>
              <a:rPr lang="en-US" dirty="0"/>
              <a:t>Fifth level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858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424800" y="6386260"/>
            <a:ext cx="61019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410751"/>
            <a:r>
              <a:rPr lang="en-US" kern="0">
                <a:solidFill>
                  <a:prstClr val="white">
                    <a:lumMod val="65000"/>
                  </a:prstClr>
                </a:solidFill>
                <a:sym typeface="Helvetica Light"/>
              </a:rPr>
              <a:t>&lt;#&gt;</a:t>
            </a:r>
            <a:endParaRPr lang="en-US" kern="0" dirty="0">
              <a:solidFill>
                <a:prstClr val="white">
                  <a:lumMod val="65000"/>
                </a:prstClr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1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ransition spd="med"/>
  <p:txStyles>
    <p:titleStyle>
      <a:lvl1pPr algn="l" defTabSz="547695">
        <a:defRPr sz="5062" b="1" i="0">
          <a:solidFill>
            <a:srgbClr val="008000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 sz="7500">
          <a:latin typeface="+mn-lt"/>
          <a:ea typeface="+mn-ea"/>
          <a:cs typeface="+mn-cs"/>
          <a:sym typeface="Helvetica Light"/>
        </a:defRPr>
      </a:lvl2pPr>
      <a:lvl3pPr indent="428631" algn="ctr" defTabSz="547695">
        <a:defRPr sz="7500">
          <a:latin typeface="+mn-lt"/>
          <a:ea typeface="+mn-ea"/>
          <a:cs typeface="+mn-cs"/>
          <a:sym typeface="Helvetica Light"/>
        </a:defRPr>
      </a:lvl3pPr>
      <a:lvl4pPr indent="642947" algn="ctr" defTabSz="547695">
        <a:defRPr sz="7500">
          <a:latin typeface="+mn-lt"/>
          <a:ea typeface="+mn-ea"/>
          <a:cs typeface="+mn-cs"/>
          <a:sym typeface="Helvetica Light"/>
        </a:defRPr>
      </a:lvl4pPr>
      <a:lvl5pPr indent="857262" algn="ctr" defTabSz="547695">
        <a:defRPr sz="7500">
          <a:latin typeface="+mn-lt"/>
          <a:ea typeface="+mn-ea"/>
          <a:cs typeface="+mn-cs"/>
          <a:sym typeface="Helvetica Light"/>
        </a:defRPr>
      </a:lvl5pPr>
      <a:lvl6pPr indent="1071578" algn="ctr" defTabSz="547695">
        <a:defRPr sz="7500">
          <a:latin typeface="+mn-lt"/>
          <a:ea typeface="+mn-ea"/>
          <a:cs typeface="+mn-cs"/>
          <a:sym typeface="Helvetica Light"/>
        </a:defRPr>
      </a:lvl6pPr>
      <a:lvl7pPr indent="1285893" algn="ctr" defTabSz="547695">
        <a:defRPr sz="7500">
          <a:latin typeface="+mn-lt"/>
          <a:ea typeface="+mn-ea"/>
          <a:cs typeface="+mn-cs"/>
          <a:sym typeface="Helvetica Light"/>
        </a:defRPr>
      </a:lvl7pPr>
      <a:lvl8pPr indent="1500209" algn="ctr" defTabSz="547695">
        <a:defRPr sz="7500">
          <a:latin typeface="+mn-lt"/>
          <a:ea typeface="+mn-ea"/>
          <a:cs typeface="+mn-cs"/>
          <a:sym typeface="Helvetica Light"/>
        </a:defRPr>
      </a:lvl8pPr>
      <a:lvl9pPr indent="1714525" algn="ctr" defTabSz="547695">
        <a:defRPr sz="7500">
          <a:latin typeface="+mn-lt"/>
          <a:ea typeface="+mn-ea"/>
          <a:cs typeface="+mn-cs"/>
          <a:sym typeface="Helvetica Light"/>
        </a:defRPr>
      </a:lvl9pPr>
    </p:titleStyle>
    <p:bodyStyle>
      <a:lvl1pPr marL="312528" indent="-312528" algn="l" defTabSz="547695">
        <a:spcBef>
          <a:spcPts val="3937"/>
        </a:spcBef>
        <a:buSzPct val="100000"/>
        <a:buFontTx/>
        <a:buBlip>
          <a:blip r:embed="rId9"/>
        </a:buBlip>
        <a:defRPr sz="33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1pPr>
      <a:lvl2pPr marL="833450" indent="-416725" algn="l" defTabSz="547695">
        <a:spcBef>
          <a:spcPts val="3937"/>
        </a:spcBef>
        <a:buSzPct val="100000"/>
        <a:buFontTx/>
        <a:buBlip>
          <a:blip r:embed="rId9"/>
        </a:buBlip>
        <a:defRPr sz="300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2pPr>
      <a:lvl3pPr marL="1250174" indent="-416725" algn="l" defTabSz="547695">
        <a:spcBef>
          <a:spcPts val="3937"/>
        </a:spcBef>
        <a:buSzPct val="100000"/>
        <a:buFontTx/>
        <a:buBlip>
          <a:blip r:embed="rId9"/>
        </a:buBlip>
        <a:defRPr sz="262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3pPr>
      <a:lvl4pPr marL="1666899" indent="-416725" algn="l" defTabSz="547695">
        <a:spcBef>
          <a:spcPts val="3937"/>
        </a:spcBef>
        <a:buSzPct val="100000"/>
        <a:buFontTx/>
        <a:buBlip>
          <a:blip r:embed="rId9"/>
        </a:buBlip>
        <a:defRPr sz="225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4pPr>
      <a:lvl5pPr marL="2083624" indent="-416725" algn="l" defTabSz="547695">
        <a:spcBef>
          <a:spcPts val="3937"/>
        </a:spcBef>
        <a:buSzPct val="100000"/>
        <a:buFontTx/>
        <a:buBlip>
          <a:blip r:embed="rId9"/>
        </a:buBlip>
        <a:defRPr sz="18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5pPr>
      <a:lvl6pPr marL="2500349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6pPr>
      <a:lvl7pPr marL="291707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7pPr>
      <a:lvl8pPr marL="3333798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8pPr>
      <a:lvl9pPr marL="375052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9pPr>
    </p:bodyStyle>
    <p:otherStyle>
      <a:lvl1pPr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28631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42947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857262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071578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285893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500209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71452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cid:image004.jpg@01D1A6F9.F7CB7A3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tiff"/><Relationship Id="rId18" Type="http://schemas.openxmlformats.org/officeDocument/2006/relationships/image" Target="../media/image33.png"/><Relationship Id="rId3" Type="http://schemas.openxmlformats.org/officeDocument/2006/relationships/image" Target="../media/image18.jpeg"/><Relationship Id="rId21" Type="http://schemas.openxmlformats.org/officeDocument/2006/relationships/image" Target="../media/image36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tiff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9485" y="3081146"/>
            <a:ext cx="6321326" cy="877294"/>
          </a:xfrm>
        </p:spPr>
        <p:txBody>
          <a:bodyPr>
            <a:noAutofit/>
          </a:bodyPr>
          <a:lstStyle/>
          <a:p>
            <a:r>
              <a:rPr lang="en-US" sz="5400" b="1" dirty="0"/>
              <a:t>Hack4Farming</a:t>
            </a:r>
            <a:br>
              <a:rPr lang="en-US" b="1" dirty="0"/>
            </a:br>
            <a:r>
              <a:rPr lang="en-US" sz="4000" b="1" dirty="0"/>
              <a:t>Nairobi 2016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3564" y="4059103"/>
            <a:ext cx="6321325" cy="497690"/>
          </a:xfrm>
        </p:spPr>
        <p:txBody>
          <a:bodyPr>
            <a:normAutofit/>
          </a:bodyPr>
          <a:lstStyle/>
          <a:p>
            <a:r>
              <a:rPr lang="en-US" dirty="0"/>
              <a:t>July 29-31,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33" y="4444248"/>
            <a:ext cx="12192000" cy="2587924"/>
          </a:xfrm>
          <a:prstGeom prst="rect">
            <a:avLst/>
          </a:prstGeom>
          <a:gradFill>
            <a:gsLst>
              <a:gs pos="0">
                <a:srgbClr val="1F5A26">
                  <a:alpha val="0"/>
                </a:srgbClr>
              </a:gs>
              <a:gs pos="100000">
                <a:srgbClr val="1F5A2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39" y="1404279"/>
            <a:ext cx="2848527" cy="785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27" y="1363493"/>
            <a:ext cx="2743200" cy="919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11" y="1030461"/>
            <a:ext cx="1737360" cy="15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4682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is an API?</a:t>
            </a:r>
          </a:p>
        </p:txBody>
      </p:sp>
      <p:sp>
        <p:nvSpPr>
          <p:cNvPr id="2" name="Rectangle 1"/>
          <p:cNvSpPr/>
          <p:nvPr/>
        </p:nvSpPr>
        <p:spPr>
          <a:xfrm>
            <a:off x="445593" y="1858448"/>
            <a:ext cx="696899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Application Programming Interface (API)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 set of functions and procedures that allow the creation of applications which access the features or data of an operating system, application, or other service.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91" y="1709531"/>
            <a:ext cx="2986156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2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004889" y="805417"/>
            <a:ext cx="7996517" cy="5368930"/>
            <a:chOff x="0" y="3940662"/>
            <a:chExt cx="12192000" cy="8185813"/>
          </a:xfrm>
          <a:effectLst>
            <a:outerShdw blurRad="139700" dir="16200000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62557"/>
              <a:ext cx="12192000" cy="74639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40662"/>
              <a:ext cx="12192000" cy="72189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02195" y="805417"/>
            <a:ext cx="460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93C9"/>
                </a:solidFill>
              </a:rPr>
              <a:t>The aWhere Developer Community provides everything needed to </a:t>
            </a:r>
            <a:br>
              <a:rPr lang="en-US" sz="2400" b="1" dirty="0">
                <a:solidFill>
                  <a:srgbClr val="0093C9"/>
                </a:solidFill>
              </a:rPr>
            </a:br>
            <a:r>
              <a:rPr lang="en-US" sz="2400" b="1" dirty="0">
                <a:solidFill>
                  <a:srgbClr val="0093C9"/>
                </a:solidFill>
              </a:rPr>
              <a:t>get started &amp; stay moving </a:t>
            </a:r>
            <a:br>
              <a:rPr lang="en-US" sz="2400" b="1" dirty="0">
                <a:solidFill>
                  <a:srgbClr val="0093C9"/>
                </a:solidFill>
              </a:rPr>
            </a:br>
            <a:r>
              <a:rPr lang="en-US" sz="2400" b="1" dirty="0">
                <a:solidFill>
                  <a:srgbClr val="0093C9"/>
                </a:solidFill>
              </a:rPr>
              <a:t>with the API Platform.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195" y="2672704"/>
            <a:ext cx="50968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Comprehensive Documentation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Tutorials &amp; Best Practices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Sample Code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Postman &amp; Swagger Definitions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Support Community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Self-Service API Keys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i="1" dirty="0"/>
              <a:t>Coming in Q4 2016: </a:t>
            </a:r>
            <a:r>
              <a:rPr lang="en-US" sz="2200" dirty="0"/>
              <a:t>Access to metrics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  <a:p>
            <a:r>
              <a:rPr lang="en-US" sz="2200" dirty="0">
                <a:solidFill>
                  <a:srgbClr val="E17C00"/>
                </a:solidFill>
              </a:rPr>
              <a:t>Get started with a trial at</a:t>
            </a:r>
          </a:p>
          <a:p>
            <a:r>
              <a:rPr lang="en-US" sz="2200" b="1" dirty="0" err="1">
                <a:solidFill>
                  <a:srgbClr val="E17C00"/>
                </a:solidFill>
              </a:rPr>
              <a:t>developer.awhere.com</a:t>
            </a:r>
            <a:endParaRPr lang="en-US" sz="2200" b="1" dirty="0">
              <a:solidFill>
                <a:srgbClr val="E17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5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706449" y="1243877"/>
            <a:ext cx="21352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Farmer Apps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SMS Delivery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R&amp;D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Commodity Models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772028" y="1839826"/>
            <a:ext cx="729668" cy="987443"/>
            <a:chOff x="8982990" y="1206500"/>
            <a:chExt cx="910309" cy="1231900"/>
          </a:xfrm>
        </p:grpSpPr>
        <p:grpSp>
          <p:nvGrpSpPr>
            <p:cNvPr id="56" name="Group 55"/>
            <p:cNvGrpSpPr/>
            <p:nvPr/>
          </p:nvGrpSpPr>
          <p:grpSpPr>
            <a:xfrm>
              <a:off x="8982990" y="1206500"/>
              <a:ext cx="910309" cy="1231900"/>
              <a:chOff x="8982990" y="1206500"/>
              <a:chExt cx="910309" cy="1231900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3"/>
              <a:srcRect l="15453" t="7663" r="14949" b="22131"/>
              <a:stretch/>
            </p:blipFill>
            <p:spPr>
              <a:xfrm>
                <a:off x="8982990" y="1206500"/>
                <a:ext cx="910309" cy="1231900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9127732" y="1339115"/>
                <a:ext cx="634577" cy="63269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7732" y="1342682"/>
              <a:ext cx="614251" cy="487825"/>
            </a:xfrm>
            <a:prstGeom prst="rect">
              <a:avLst/>
            </a:prstGeom>
          </p:spPr>
        </p:pic>
      </p:grpSp>
      <p:pic>
        <p:nvPicPr>
          <p:cNvPr id="49" name="Picture 6" descr="Image result for Weather ap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88" y="1806480"/>
            <a:ext cx="895117" cy="9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Left Brace 59"/>
          <p:cNvSpPr/>
          <p:nvPr/>
        </p:nvSpPr>
        <p:spPr>
          <a:xfrm rot="10800000">
            <a:off x="3122314" y="1781640"/>
            <a:ext cx="776620" cy="4749307"/>
          </a:xfrm>
          <a:prstGeom prst="leftBrace">
            <a:avLst>
              <a:gd name="adj1" fmla="val 8333"/>
              <a:gd name="adj2" fmla="val 50000"/>
            </a:avLst>
          </a:prstGeom>
          <a:ln w="57150">
            <a:solidFill>
              <a:srgbClr val="009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Rapid, Flexible Delivery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6"/>
          <a:srcRect l="42800" t="20687" r="25013" b="51503"/>
          <a:stretch/>
        </p:blipFill>
        <p:spPr>
          <a:xfrm>
            <a:off x="7967382" y="1000739"/>
            <a:ext cx="1608445" cy="7048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140" y="3313339"/>
            <a:ext cx="1807669" cy="1770492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flipV="1">
            <a:off x="5420753" y="2031263"/>
            <a:ext cx="2322383" cy="1163620"/>
          </a:xfrm>
          <a:prstGeom prst="bentConnector3">
            <a:avLst>
              <a:gd name="adj1" fmla="val 12085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792935" y="1208304"/>
            <a:ext cx="2029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Direct Integration</a:t>
            </a:r>
          </a:p>
          <a:p>
            <a:endParaRPr lang="en-US" sz="2000" dirty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by API</a:t>
            </a:r>
          </a:p>
        </p:txBody>
      </p:sp>
      <p:cxnSp>
        <p:nvCxnSpPr>
          <p:cNvPr id="55" name="Elbow Connector 54"/>
          <p:cNvCxnSpPr/>
          <p:nvPr/>
        </p:nvCxnSpPr>
        <p:spPr>
          <a:xfrm>
            <a:off x="5257486" y="4111594"/>
            <a:ext cx="248465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529789" y="3635818"/>
            <a:ext cx="239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Interpreted Insight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666352" y="5319784"/>
            <a:ext cx="239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Professional</a:t>
            </a:r>
          </a:p>
          <a:p>
            <a:r>
              <a:rPr lang="en-US" sz="2000" dirty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Services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5420753" y="4928648"/>
            <a:ext cx="2390098" cy="1381982"/>
          </a:xfrm>
          <a:prstGeom prst="bentConnector3">
            <a:avLst>
              <a:gd name="adj1" fmla="val 11034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91" y="5319785"/>
            <a:ext cx="1538683" cy="134917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658845" y="3627179"/>
            <a:ext cx="223779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Commodity 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Intelligence Reports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and Indices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658845" y="5521216"/>
            <a:ext cx="19252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Customized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Implementations</a:t>
            </a:r>
          </a:p>
          <a:p>
            <a:pPr rtl="0" latinLnBrk="1" hangingPunct="0"/>
            <a:r>
              <a:rPr lang="en-US" sz="2000" dirty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and Analysis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913441" y="2962587"/>
            <a:ext cx="1507312" cy="2290306"/>
          </a:xfrm>
          <a:prstGeom prst="roundRect">
            <a:avLst>
              <a:gd name="adj" fmla="val 15861"/>
            </a:avLst>
          </a:prstGeom>
          <a:solidFill>
            <a:srgbClr val="0091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aWhere’s</a:t>
            </a:r>
            <a:endParaRPr kumimoji="0" lang="en-US" i="0" u="none" strike="noStrike" cap="none" spc="0" normalizeH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unlocks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b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Information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FFFF"/>
                </a:solidFill>
                <a:sym typeface="Helvetica Light"/>
              </a:rPr>
              <a:t>And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Insight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91770" y="1667507"/>
            <a:ext cx="2286000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91770" y="4149517"/>
            <a:ext cx="2286000" cy="2286000"/>
          </a:xfrm>
          <a:prstGeom prst="ellipse">
            <a:avLst/>
          </a:prstGeom>
          <a:gradFill flip="none" rotWithShape="1">
            <a:gsLst>
              <a:gs pos="1000">
                <a:srgbClr val="368F3F"/>
              </a:gs>
              <a:gs pos="100000">
                <a:srgbClr val="368F3F">
                  <a:alpha val="11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6713" y="2389879"/>
            <a:ext cx="19161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Information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6325" y="4871889"/>
            <a:ext cx="175689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Agricultural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sym typeface="Helvetica Light"/>
              </a:rPr>
              <a:t>Insight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25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3"/>
          <a:stretch/>
        </p:blipFill>
        <p:spPr>
          <a:xfrm>
            <a:off x="0" y="-179409"/>
            <a:ext cx="12192000" cy="69396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678339"/>
            <a:ext cx="12192000" cy="1348299"/>
          </a:xfrm>
          <a:prstGeom prst="rect">
            <a:avLst/>
          </a:prstGeom>
          <a:solidFill>
            <a:srgbClr val="0093C9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8123" y="4793139"/>
            <a:ext cx="3863558" cy="144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Courtney Cohen</a:t>
            </a:r>
          </a:p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Client Engagement Manager</a:t>
            </a:r>
          </a:p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courtneycohen@awhere.com</a:t>
            </a:r>
          </a:p>
          <a:p>
            <a:endParaRPr lang="en-US" sz="2200" dirty="0">
              <a:solidFill>
                <a:schemeClr val="bg1"/>
              </a:solidFill>
              <a:latin typeface="Antenna Medium" charset="0"/>
              <a:ea typeface="Antenna Medium" charset="0"/>
              <a:cs typeface="Antenna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0" y="3253616"/>
            <a:ext cx="4047735" cy="1075465"/>
          </a:xfrm>
          <a:prstGeom prst="rect">
            <a:avLst/>
          </a:prstGeom>
          <a:effectLst>
            <a:outerShdw blurRad="558800" algn="ctr" rotWithShape="0">
              <a:prstClr val="black">
                <a:alpha val="68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0830" y="6550223"/>
            <a:ext cx="831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©2016 aWhere, Inc. </a:t>
            </a:r>
            <a:r>
              <a:rPr 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Customer logos </a:t>
            </a:r>
            <a:r>
              <a:rPr lang="de-DE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copyrighted by their respective owners. </a:t>
            </a:r>
            <a:r>
              <a:rPr lang="en-US" sz="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Some images licensed under Creative Commons courtesy NOAA, Ladd Observatory, Stephen Bowler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68" y="4793139"/>
            <a:ext cx="2286203" cy="11079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Denver, CO</a:t>
            </a:r>
          </a:p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awhere.com</a:t>
            </a:r>
          </a:p>
          <a:p>
            <a:r>
              <a:rPr lang="en-US" sz="2200" dirty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303-279-9293</a:t>
            </a:r>
          </a:p>
        </p:txBody>
      </p:sp>
    </p:spTree>
    <p:extLst>
      <p:ext uri="{BB962C8B-B14F-4D97-AF65-F5344CB8AC3E}">
        <p14:creationId xmlns:p14="http://schemas.microsoft.com/office/powerpoint/2010/main" val="397412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6601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API Solution Examples</a:t>
            </a:r>
          </a:p>
        </p:txBody>
      </p:sp>
    </p:spTree>
    <p:extLst>
      <p:ext uri="{BB962C8B-B14F-4D97-AF65-F5344CB8AC3E}">
        <p14:creationId xmlns:p14="http://schemas.microsoft.com/office/powerpoint/2010/main" val="27967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ICT for Agriculture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7653204" cy="4351338"/>
          </a:xfrm>
        </p:spPr>
        <p:txBody>
          <a:bodyPr/>
          <a:lstStyle/>
          <a:p>
            <a:r>
              <a:rPr lang="en-US" dirty="0"/>
              <a:t>Personalized weather forecast and agronomic tips to farmers</a:t>
            </a:r>
          </a:p>
          <a:p>
            <a:r>
              <a:rPr lang="en-US" dirty="0"/>
              <a:t>Supported with Call Center Apps</a:t>
            </a:r>
          </a:p>
          <a:p>
            <a:r>
              <a:rPr lang="en-US" dirty="0"/>
              <a:t>Farmers are equipped to make better growing decisions</a:t>
            </a:r>
          </a:p>
          <a:p>
            <a:endParaRPr lang="en-US" dirty="0"/>
          </a:p>
          <a:p>
            <a:r>
              <a:rPr lang="en-US" dirty="0"/>
              <a:t>Technology: </a:t>
            </a:r>
            <a:r>
              <a:rPr lang="en-US" dirty="0" err="1"/>
              <a:t>aWhere</a:t>
            </a:r>
            <a:r>
              <a:rPr lang="en-US" dirty="0"/>
              <a:t> API, PHP, SMS, USSD, Voice and Mobile Apps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09" y="867686"/>
            <a:ext cx="1727787" cy="1439822"/>
          </a:xfrm>
          <a:prstGeom prst="ellipse">
            <a:avLst/>
          </a:prstGeom>
          <a:ln w="3810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787" y="3358387"/>
            <a:ext cx="1786256" cy="1503285"/>
          </a:xfrm>
          <a:prstGeom prst="ellipse">
            <a:avLst/>
          </a:prstGeom>
          <a:ln w="38100"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0083319" y="4467712"/>
            <a:ext cx="596037" cy="1103431"/>
            <a:chOff x="4356812" y="1048703"/>
            <a:chExt cx="1133582" cy="28098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5453" r="14949"/>
            <a:stretch/>
          </p:blipFill>
          <p:spPr>
            <a:xfrm>
              <a:off x="4356812" y="1048703"/>
              <a:ext cx="1133582" cy="28098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537055" y="1476388"/>
              <a:ext cx="790221" cy="1013177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7055" y="1482100"/>
              <a:ext cx="764909" cy="78118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7909" r="15389" b="56088"/>
          <a:stretch/>
        </p:blipFill>
        <p:spPr>
          <a:xfrm>
            <a:off x="10006496" y="1986171"/>
            <a:ext cx="1866472" cy="1157029"/>
          </a:xfrm>
          <a:prstGeom prst="rect">
            <a:avLst/>
          </a:prstGeom>
        </p:spPr>
      </p:pic>
      <p:pic>
        <p:nvPicPr>
          <p:cNvPr id="14" name="Picture 6" descr="Image result for Weather ap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190" y="5019427"/>
            <a:ext cx="728102" cy="79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30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Scouting Application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10091468" cy="4351338"/>
          </a:xfrm>
        </p:spPr>
        <p:txBody>
          <a:bodyPr/>
          <a:lstStyle/>
          <a:p>
            <a:r>
              <a:rPr lang="en-US" dirty="0"/>
              <a:t>Pest and disease observations</a:t>
            </a:r>
          </a:p>
          <a:p>
            <a:r>
              <a:rPr lang="en-US" dirty="0"/>
              <a:t>Prediction of where and what to look for</a:t>
            </a:r>
          </a:p>
          <a:p>
            <a:r>
              <a:rPr lang="en-US" dirty="0"/>
              <a:t>Prediction of pest and disease risk levels</a:t>
            </a:r>
          </a:p>
          <a:p>
            <a:r>
              <a:rPr lang="en-US" dirty="0"/>
              <a:t>Forecasts</a:t>
            </a:r>
          </a:p>
          <a:p>
            <a:endParaRPr lang="en-US" dirty="0"/>
          </a:p>
          <a:p>
            <a:r>
              <a:rPr lang="en-US" dirty="0"/>
              <a:t>Technology: </a:t>
            </a:r>
            <a:r>
              <a:rPr lang="en-US" dirty="0" err="1"/>
              <a:t>aWhere</a:t>
            </a:r>
            <a:r>
              <a:rPr lang="en-US" dirty="0"/>
              <a:t> API, iPad iOS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71" y="1925879"/>
            <a:ext cx="4479285" cy="34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ia2016DiffSumPrecFromLTN0303to0401_Map-ANIM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36" y="470453"/>
            <a:ext cx="3592575" cy="34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Level Predictive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7653204" cy="4351338"/>
          </a:xfrm>
        </p:spPr>
        <p:txBody>
          <a:bodyPr/>
          <a:lstStyle/>
          <a:p>
            <a:r>
              <a:rPr lang="en-US" dirty="0"/>
              <a:t>Monitoring weather based stress e.g. precipitation to normal</a:t>
            </a:r>
          </a:p>
          <a:p>
            <a:r>
              <a:rPr lang="en-US" dirty="0"/>
              <a:t>Prediction of crop production based on past yield correlations</a:t>
            </a:r>
          </a:p>
          <a:p>
            <a:r>
              <a:rPr lang="en-US" dirty="0"/>
              <a:t>Assess specific crop growing areas</a:t>
            </a:r>
          </a:p>
          <a:p>
            <a:endParaRPr lang="en-US" dirty="0"/>
          </a:p>
          <a:p>
            <a:r>
              <a:rPr lang="en-US" dirty="0"/>
              <a:t>Technology: </a:t>
            </a:r>
            <a:r>
              <a:rPr lang="en-US" dirty="0" err="1"/>
              <a:t>aWhere</a:t>
            </a:r>
            <a:r>
              <a:rPr lang="en-US" dirty="0"/>
              <a:t> API, R Studio, HP Vertica</a:t>
            </a:r>
          </a:p>
        </p:txBody>
      </p:sp>
      <p:pic>
        <p:nvPicPr>
          <p:cNvPr id="4" name="Picture 3" descr="cid:image004.png@01D1A6F9.531E57A0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42" y="3600603"/>
            <a:ext cx="2530662" cy="25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94" y="5424595"/>
            <a:ext cx="1202942" cy="12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and Regional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5115277" cy="4351338"/>
          </a:xfrm>
        </p:spPr>
        <p:txBody>
          <a:bodyPr/>
          <a:lstStyle/>
          <a:p>
            <a:r>
              <a:rPr lang="en-US" dirty="0"/>
              <a:t>Integrate into dashboards</a:t>
            </a:r>
          </a:p>
          <a:p>
            <a:r>
              <a:rPr lang="en-US" dirty="0"/>
              <a:t>Village level data</a:t>
            </a:r>
          </a:p>
          <a:p>
            <a:r>
              <a:rPr lang="en-US" dirty="0"/>
              <a:t>Seasonal progress</a:t>
            </a:r>
          </a:p>
          <a:p>
            <a:r>
              <a:rPr lang="en-US" dirty="0"/>
              <a:t>Weather forecasts</a:t>
            </a:r>
          </a:p>
          <a:p>
            <a:r>
              <a:rPr lang="en-US" dirty="0"/>
              <a:t>Spatial distribution of weather and crop stress</a:t>
            </a:r>
          </a:p>
          <a:p>
            <a:endParaRPr lang="en-US" dirty="0"/>
          </a:p>
          <a:p>
            <a:r>
              <a:rPr lang="en-US" dirty="0"/>
              <a:t>Technology: </a:t>
            </a:r>
            <a:r>
              <a:rPr lang="en-US" dirty="0" err="1"/>
              <a:t>aWhere</a:t>
            </a:r>
            <a:r>
              <a:rPr lang="en-US" dirty="0"/>
              <a:t> API, Azure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61" y="1825625"/>
            <a:ext cx="5906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– Extension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4492425" cy="4351338"/>
          </a:xfrm>
        </p:spPr>
        <p:txBody>
          <a:bodyPr/>
          <a:lstStyle/>
          <a:p>
            <a:r>
              <a:rPr lang="en-US" dirty="0"/>
              <a:t>Track extension area farmers</a:t>
            </a:r>
          </a:p>
          <a:p>
            <a:r>
              <a:rPr lang="en-US" dirty="0"/>
              <a:t>Analyze crop stress and prioritize visits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Technology: </a:t>
            </a:r>
            <a:r>
              <a:rPr lang="en-US" dirty="0" err="1"/>
              <a:t>aWhereAPI</a:t>
            </a:r>
            <a:r>
              <a:rPr lang="en-US" dirty="0"/>
              <a:t>, PHP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70" y="4154495"/>
            <a:ext cx="7176051" cy="25463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61" y="1104182"/>
            <a:ext cx="3786868" cy="28401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17094" y="3077964"/>
            <a:ext cx="3134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EXTEND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ActionHack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Zambia, March 2016</a:t>
            </a:r>
          </a:p>
        </p:txBody>
      </p:sp>
    </p:spTree>
    <p:extLst>
      <p:ext uri="{BB962C8B-B14F-4D97-AF65-F5344CB8AC3E}">
        <p14:creationId xmlns:p14="http://schemas.microsoft.com/office/powerpoint/2010/main" val="59383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6" y="466369"/>
            <a:ext cx="2531907" cy="6772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310" y="1601897"/>
            <a:ext cx="57353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agriculture intelligence company</a:t>
            </a:r>
          </a:p>
          <a:p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most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ag-weather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service and insight for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agricultural decisions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Helping feed the world one insight at a time</a:t>
            </a:r>
          </a:p>
        </p:txBody>
      </p:sp>
      <p:pic>
        <p:nvPicPr>
          <p:cNvPr id="5" name="Picture 10" descr="ScoutP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964" y="2260308"/>
            <a:ext cx="1259772" cy="8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monsanto.com/Style%20Library/Images/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77" y="1422003"/>
            <a:ext cx="1637335" cy="60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246" y="1688797"/>
            <a:ext cx="1702113" cy="246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450" y="483480"/>
            <a:ext cx="1828800" cy="643020"/>
          </a:xfrm>
          <a:prstGeom prst="rect">
            <a:avLst/>
          </a:prstGeom>
        </p:spPr>
      </p:pic>
      <p:pic>
        <p:nvPicPr>
          <p:cNvPr id="9" name="Picture 2" descr="http://www.spensatech.com/images/spensa/img/spensa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17" y="3480619"/>
            <a:ext cx="1828800" cy="4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b="15452"/>
          <a:stretch/>
        </p:blipFill>
        <p:spPr>
          <a:xfrm>
            <a:off x="8296499" y="2242620"/>
            <a:ext cx="1569102" cy="755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49"/>
          <a:stretch/>
        </p:blipFill>
        <p:spPr>
          <a:xfrm>
            <a:off x="10328992" y="1352066"/>
            <a:ext cx="1637717" cy="6734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69" y="656960"/>
            <a:ext cx="2067248" cy="273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15" y="1968143"/>
            <a:ext cx="1550784" cy="15507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4801" y="539435"/>
            <a:ext cx="1453229" cy="466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450" y="3507141"/>
            <a:ext cx="1828800" cy="4030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3310" y="5489741"/>
            <a:ext cx="435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Trusted by leading companies and innovative startups alike since 1999</a:t>
            </a:r>
          </a:p>
        </p:txBody>
      </p:sp>
      <p:pic>
        <p:nvPicPr>
          <p:cNvPr id="18" name="Picture 2" descr="B Corporation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24351" r="17063" b="8171"/>
          <a:stretch/>
        </p:blipFill>
        <p:spPr bwMode="auto">
          <a:xfrm>
            <a:off x="4751654" y="5308163"/>
            <a:ext cx="813951" cy="105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www.ghanacurrentjobs.com/wp-content/uploads/2012/09/esoko-Jobs-in-Ghan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55" y="4154455"/>
            <a:ext cx="1615191" cy="11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1131" y="4556896"/>
            <a:ext cx="1876427" cy="373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2487" y="4517124"/>
            <a:ext cx="1390726" cy="4128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23715" y="5321824"/>
            <a:ext cx="633647" cy="9032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11092" y="5257805"/>
            <a:ext cx="1073516" cy="1031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5151" y="5513395"/>
            <a:ext cx="2119017" cy="6290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15" y="3507141"/>
            <a:ext cx="1452998" cy="60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new ideas </a:t>
            </a:r>
          </a:p>
          <a:p>
            <a:r>
              <a:rPr lang="en-US" dirty="0"/>
              <a:t>Close the knowledge gap between science and farmers</a:t>
            </a:r>
          </a:p>
          <a:p>
            <a:r>
              <a:rPr lang="en-US" dirty="0"/>
              <a:t>Promote entrepreneurial incubation</a:t>
            </a:r>
          </a:p>
          <a:p>
            <a:r>
              <a:rPr lang="en-US" dirty="0"/>
              <a:t>Create new partnerships and businesses</a:t>
            </a:r>
          </a:p>
          <a:p>
            <a:r>
              <a:rPr lang="en-US" dirty="0"/>
              <a:t>Prizes!</a:t>
            </a:r>
          </a:p>
          <a:p>
            <a:pPr marL="0" indent="0" algn="ctr">
              <a:buNone/>
            </a:pPr>
            <a:r>
              <a:rPr lang="en-US" sz="3200" dirty="0"/>
              <a:t>New application ideas that can farmers help improve productivity and profitability</a:t>
            </a:r>
          </a:p>
        </p:txBody>
      </p:sp>
    </p:spTree>
    <p:extLst>
      <p:ext uri="{BB962C8B-B14F-4D97-AF65-F5344CB8AC3E}">
        <p14:creationId xmlns:p14="http://schemas.microsoft.com/office/powerpoint/2010/main" val="35782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Hack4Farming Nairobi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165" y="1825625"/>
            <a:ext cx="116022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Using your team’s expert knowledge and the tools/datasets made available to you, </a:t>
            </a:r>
            <a:r>
              <a:rPr lang="en-US" sz="3600" b="1" dirty="0">
                <a:solidFill>
                  <a:srgbClr val="0094CA"/>
                </a:solidFill>
              </a:rPr>
              <a:t>design a solution that can address an informational gap between seed companies and agriculture</a:t>
            </a:r>
            <a:r>
              <a:rPr lang="en-US" sz="3600" dirty="0"/>
              <a:t>. 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This solution should identify the </a:t>
            </a:r>
            <a:r>
              <a:rPr lang="en-US" sz="3600" b="1" dirty="0">
                <a:solidFill>
                  <a:srgbClr val="0094CA"/>
                </a:solidFill>
              </a:rPr>
              <a:t>information gap, provide a prototype or proof of concept for the solution, and address the sustainability of the solution through a business plan, </a:t>
            </a:r>
            <a:r>
              <a:rPr lang="en-US" sz="3600" dirty="0"/>
              <a:t>proposal outline, or other mechanism.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069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Impact</a:t>
            </a:r>
            <a:r>
              <a:rPr lang="en-US" b="1" dirty="0"/>
              <a:t> </a:t>
            </a:r>
            <a:r>
              <a:rPr lang="en-US" dirty="0"/>
              <a:t>– Is there a clear causal link established between the application/idea and improvement of information available to Indian farmers and agriculture decision-makers?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Innovation</a:t>
            </a:r>
            <a:r>
              <a:rPr lang="en-US" b="1" dirty="0"/>
              <a:t> </a:t>
            </a:r>
            <a:r>
              <a:rPr lang="en-US" dirty="0"/>
              <a:t>– Is the solution novel? Does it solve a problem in a new or creative way?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Technical Achievement </a:t>
            </a:r>
            <a:r>
              <a:rPr lang="en-US" dirty="0"/>
              <a:t>– Does the submission solve a difficult technical problem?</a:t>
            </a:r>
          </a:p>
          <a:p>
            <a:endParaRPr lang="en-US" dirty="0"/>
          </a:p>
          <a:p>
            <a:pPr lvl="0"/>
            <a:r>
              <a:rPr lang="en-US" b="1" dirty="0">
                <a:solidFill>
                  <a:schemeClr val="accent1"/>
                </a:solidFill>
              </a:rPr>
              <a:t>Sustainability</a:t>
            </a:r>
            <a:r>
              <a:rPr lang="en-US" b="1" dirty="0"/>
              <a:t> </a:t>
            </a:r>
            <a:r>
              <a:rPr lang="en-US" dirty="0"/>
              <a:t>– Is there a well articulated business model for how the solution will be distributed, adopted and maintained? Why would someone invest in this idea?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26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Design Considerations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921026" y="1825625"/>
            <a:ext cx="9594574" cy="4351338"/>
          </a:xfrm>
        </p:spPr>
        <p:txBody>
          <a:bodyPr>
            <a:normAutofit/>
          </a:bodyPr>
          <a:lstStyle/>
          <a:p>
            <a:r>
              <a:rPr lang="en-US" dirty="0"/>
              <a:t>Who are your </a:t>
            </a:r>
            <a:r>
              <a:rPr lang="en-US" dirty="0">
                <a:solidFill>
                  <a:schemeClr val="accent1"/>
                </a:solidFill>
              </a:rPr>
              <a:t>users</a:t>
            </a:r>
            <a:r>
              <a:rPr lang="en-US" dirty="0"/>
              <a:t>?</a:t>
            </a:r>
          </a:p>
          <a:p>
            <a:r>
              <a:rPr lang="en-US" dirty="0"/>
              <a:t>What is their </a:t>
            </a:r>
            <a:r>
              <a:rPr lang="en-US" dirty="0">
                <a:solidFill>
                  <a:schemeClr val="accent1"/>
                </a:solidFill>
              </a:rPr>
              <a:t>problem</a:t>
            </a:r>
            <a:r>
              <a:rPr lang="en-US" dirty="0"/>
              <a:t>?</a:t>
            </a:r>
          </a:p>
          <a:p>
            <a:r>
              <a:rPr lang="en-US" dirty="0"/>
              <a:t>What is your </a:t>
            </a:r>
            <a:r>
              <a:rPr lang="en-US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dirty="0">
                <a:solidFill>
                  <a:schemeClr val="accent1"/>
                </a:solidFill>
              </a:rPr>
              <a:t>market</a:t>
            </a:r>
            <a:r>
              <a:rPr lang="en-US" dirty="0"/>
              <a:t> and potential </a:t>
            </a:r>
            <a:r>
              <a:rPr lang="en-US" dirty="0">
                <a:solidFill>
                  <a:schemeClr val="accent1"/>
                </a:solidFill>
              </a:rPr>
              <a:t>impact</a:t>
            </a:r>
            <a:r>
              <a:rPr lang="en-US" dirty="0"/>
              <a:t>?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do you need to solve the problem?</a:t>
            </a:r>
          </a:p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technology</a:t>
            </a:r>
            <a:r>
              <a:rPr lang="en-US" dirty="0"/>
              <a:t> do you need?</a:t>
            </a:r>
          </a:p>
          <a:p>
            <a:r>
              <a:rPr lang="en-US" dirty="0"/>
              <a:t>How will you </a:t>
            </a:r>
            <a:r>
              <a:rPr lang="en-US" dirty="0">
                <a:solidFill>
                  <a:schemeClr val="accent1"/>
                </a:solidFill>
              </a:rPr>
              <a:t>maintain</a:t>
            </a:r>
            <a:r>
              <a:rPr lang="en-US" dirty="0"/>
              <a:t> and deploy the solution?</a:t>
            </a:r>
          </a:p>
          <a:p>
            <a:r>
              <a:rPr lang="en-US" dirty="0"/>
              <a:t>What is the </a:t>
            </a:r>
            <a:r>
              <a:rPr lang="en-US" dirty="0">
                <a:solidFill>
                  <a:schemeClr val="accent1"/>
                </a:solidFill>
              </a:rPr>
              <a:t>business model </a:t>
            </a:r>
            <a:r>
              <a:rPr lang="en-US" dirty="0"/>
              <a:t>and sustainability plan?</a:t>
            </a:r>
          </a:p>
        </p:txBody>
      </p:sp>
    </p:spTree>
    <p:extLst>
      <p:ext uri="{BB962C8B-B14F-4D97-AF65-F5344CB8AC3E}">
        <p14:creationId xmlns:p14="http://schemas.microsoft.com/office/powerpoint/2010/main" val="324411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8504" y="1825625"/>
            <a:ext cx="10654748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 shared cash prize of </a:t>
            </a:r>
            <a:r>
              <a:rPr lang="en-US" dirty="0">
                <a:solidFill>
                  <a:schemeClr val="accent1"/>
                </a:solidFill>
              </a:rPr>
              <a:t>$2,000</a:t>
            </a:r>
            <a:r>
              <a:rPr lang="en-US" dirty="0"/>
              <a:t> to be split among eligible team members</a:t>
            </a:r>
          </a:p>
          <a:p>
            <a:pPr lvl="0"/>
            <a:r>
              <a:rPr lang="en-US" dirty="0">
                <a:solidFill>
                  <a:srgbClr val="0094CA"/>
                </a:solidFill>
              </a:rPr>
              <a:t>$1,000</a:t>
            </a:r>
            <a:r>
              <a:rPr lang="en-US" dirty="0"/>
              <a:t> innovation prize</a:t>
            </a:r>
          </a:p>
          <a:p>
            <a:pPr lvl="0"/>
            <a:r>
              <a:rPr lang="en-US" dirty="0"/>
              <a:t>Mentoring from </a:t>
            </a:r>
            <a:r>
              <a:rPr lang="en-US" dirty="0">
                <a:solidFill>
                  <a:schemeClr val="accent1"/>
                </a:solidFill>
              </a:rPr>
              <a:t>T-Hub</a:t>
            </a:r>
            <a:r>
              <a:rPr lang="en-US" dirty="0"/>
              <a:t> to help incubate a company/product idea, including the following: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Business-specific mentoring</a:t>
            </a:r>
            <a:r>
              <a:rPr lang="en-US" dirty="0"/>
              <a:t>, which covers topics like speed to scale, Lean canvas / Business plan, Pitching, PR &amp; Marketing, Basic working law for startups, Basic corporate law, and engagement with TG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Sector-specific mentoring</a:t>
            </a:r>
            <a:r>
              <a:rPr lang="en-US" dirty="0"/>
              <a:t>, in partnership with AATF on agriculture R&amp;D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Access to listed T-Hub service providers </a:t>
            </a:r>
            <a:r>
              <a:rPr lang="en-US" dirty="0"/>
              <a:t>who provide a range of services pertinent to early stage startups.  </a:t>
            </a:r>
          </a:p>
        </p:txBody>
      </p:sp>
    </p:spTree>
    <p:extLst>
      <p:ext uri="{BB962C8B-B14F-4D97-AF65-F5344CB8AC3E}">
        <p14:creationId xmlns:p14="http://schemas.microsoft.com/office/powerpoint/2010/main" val="335129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6762" y="1051101"/>
            <a:ext cx="7368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are </a:t>
            </a:r>
            <a:r>
              <a:rPr lang="en-US" sz="2200" b="1" dirty="0"/>
              <a:t>exclusively focused on agriculture </a:t>
            </a:r>
            <a:r>
              <a:rPr lang="en-US" sz="2200" dirty="0"/>
              <a:t>outcomes. This defines our company and technology so we can uniquely understand how to create </a:t>
            </a:r>
            <a:r>
              <a:rPr lang="en-US" sz="2200" b="1" dirty="0"/>
              <a:t>agricultural insight</a:t>
            </a:r>
            <a:r>
              <a:rPr lang="en-US" sz="22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6760" y="2633531"/>
            <a:ext cx="736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integrate a </a:t>
            </a:r>
            <a:r>
              <a:rPr lang="en-US" sz="2200" b="1" dirty="0"/>
              <a:t>wide variety of data </a:t>
            </a:r>
            <a:r>
              <a:rPr lang="en-US" sz="2200" dirty="0"/>
              <a:t>and processes to create complete and accurate ag-weather and agronomic insight both </a:t>
            </a:r>
            <a:r>
              <a:rPr lang="en-US" sz="2200" b="1" dirty="0"/>
              <a:t>globally and at the field level.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043" y="1102456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Solely Focused on </a:t>
            </a:r>
          </a:p>
          <a:p>
            <a:r>
              <a:rPr lang="en-US" sz="2400" b="1" dirty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Agriculture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043" y="2651460"/>
            <a:ext cx="3588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7C00"/>
                </a:solidFill>
                <a:latin typeface="Antenna" charset="0"/>
                <a:ea typeface="Antenna" charset="0"/>
                <a:cs typeface="Antenna" charset="0"/>
              </a:rPr>
              <a:t>Complete Global </a:t>
            </a:r>
          </a:p>
          <a:p>
            <a:r>
              <a:rPr lang="en-US" sz="2400" b="1" dirty="0">
                <a:solidFill>
                  <a:srgbClr val="E17C00"/>
                </a:solidFill>
                <a:latin typeface="Antenna" charset="0"/>
                <a:ea typeface="Antenna" charset="0"/>
                <a:cs typeface="Antenna" charset="0"/>
              </a:rPr>
              <a:t>Information &amp; Insight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43" y="4233890"/>
            <a:ext cx="3687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3C9"/>
                </a:solidFill>
                <a:latin typeface="Antenna" charset="0"/>
                <a:ea typeface="Antenna" charset="0"/>
                <a:cs typeface="Antenna" charset="0"/>
              </a:rPr>
              <a:t>Rapid, Flexible Delivery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36761" y="4215961"/>
            <a:ext cx="736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Our </a:t>
            </a:r>
            <a:r>
              <a:rPr lang="en-US" sz="2200" b="1" dirty="0"/>
              <a:t>flexible and easy-to-integrate </a:t>
            </a:r>
            <a:r>
              <a:rPr lang="en-US" sz="2200" dirty="0"/>
              <a:t>platform enables our customers to access our information and insight how, where and when they want it.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2764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 19"/>
          <p:cNvSpPr/>
          <p:nvPr/>
        </p:nvSpPr>
        <p:spPr>
          <a:xfrm>
            <a:off x="9166607" y="3505184"/>
            <a:ext cx="619657" cy="143829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675906" y="3199154"/>
            <a:ext cx="1073401" cy="731520"/>
          </a:xfrm>
          <a:prstGeom prst="rightArrow">
            <a:avLst/>
          </a:prstGeom>
          <a:solidFill>
            <a:schemeClr val="bg1"/>
          </a:solidFill>
          <a:ln w="12700" cap="flat">
            <a:solidFill>
              <a:srgbClr val="72B4C9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1157" y="3412002"/>
            <a:ext cx="125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Processes</a:t>
            </a:r>
          </a:p>
        </p:txBody>
      </p:sp>
      <p:sp>
        <p:nvSpPr>
          <p:cNvPr id="22" name="Oval 21"/>
          <p:cNvSpPr/>
          <p:nvPr/>
        </p:nvSpPr>
        <p:spPr>
          <a:xfrm>
            <a:off x="335930" y="1582819"/>
            <a:ext cx="571007" cy="571007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5977" y="1880088"/>
            <a:ext cx="976260" cy="976260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8302" y="5246660"/>
            <a:ext cx="571007" cy="571007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415" y="4517401"/>
            <a:ext cx="976260" cy="976260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5644" y="2216151"/>
            <a:ext cx="2743200" cy="2743200"/>
          </a:xfrm>
          <a:prstGeom prst="ellipse">
            <a:avLst/>
          </a:prstGeom>
          <a:solidFill>
            <a:srgbClr val="8EB4E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aWhere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811621" y="2966676"/>
            <a:ext cx="1234663" cy="1188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Raw</a:t>
            </a:r>
          </a:p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909107" y="2428107"/>
            <a:ext cx="2283088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latin typeface="Antenna" charset="0"/>
                <a:ea typeface="Antenna" charset="0"/>
                <a:cs typeface="Antenna" charset="0"/>
              </a:rPr>
              <a:t>aWhere</a:t>
            </a:r>
            <a:r>
              <a:rPr lang="en-US" sz="2800" b="1" dirty="0">
                <a:latin typeface="Antenna" charset="0"/>
                <a:ea typeface="Antenna" charset="0"/>
                <a:cs typeface="Antenna" charset="0"/>
              </a:rPr>
              <a:t> Delivers Information &amp; Insight</a:t>
            </a:r>
            <a:endParaRPr lang="en-US" sz="2800" b="1" dirty="0">
              <a:solidFill>
                <a:srgbClr val="D86706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773547" y="2428107"/>
            <a:ext cx="2286000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9759368" y="2428107"/>
            <a:ext cx="2286000" cy="2286000"/>
          </a:xfrm>
          <a:prstGeom prst="ellipse">
            <a:avLst/>
          </a:prstGeom>
          <a:solidFill>
            <a:srgbClr val="368F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8489" y="3199154"/>
            <a:ext cx="19161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6264" y="3354894"/>
            <a:ext cx="13687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Expertise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64049" y="3150479"/>
            <a:ext cx="175689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Agricultural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bg1"/>
                </a:solidFill>
                <a:sym typeface="Helvetica Light"/>
              </a:rPr>
              <a:t>Insight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05596" y="5192177"/>
            <a:ext cx="1196066" cy="426403"/>
          </a:xfrm>
          <a:prstGeom prst="roundRect">
            <a:avLst>
              <a:gd name="adj" fmla="val 32372"/>
            </a:avLst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13166" y="5681999"/>
            <a:ext cx="1196066" cy="426403"/>
          </a:xfrm>
          <a:prstGeom prst="roundRect">
            <a:avLst>
              <a:gd name="adj" fmla="val 32372"/>
            </a:avLst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Apps</a:t>
            </a:r>
          </a:p>
        </p:txBody>
      </p:sp>
      <p:sp>
        <p:nvSpPr>
          <p:cNvPr id="28" name="Bent Arrow 27"/>
          <p:cNvSpPr/>
          <p:nvPr/>
        </p:nvSpPr>
        <p:spPr>
          <a:xfrm flipV="1">
            <a:off x="4968410" y="4744985"/>
            <a:ext cx="2444756" cy="988723"/>
          </a:xfrm>
          <a:prstGeom prst="bentArrow">
            <a:avLst>
              <a:gd name="adj1" fmla="val 25000"/>
              <a:gd name="adj2" fmla="val 7535"/>
              <a:gd name="adj3" fmla="val 17515"/>
              <a:gd name="adj4" fmla="val 20048"/>
            </a:avLst>
          </a:prstGeom>
          <a:solidFill>
            <a:srgbClr val="941D8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69552" y="5275349"/>
            <a:ext cx="4119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941D8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9521" y="317637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Leverage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92474" y="320427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Derive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451240" y="5456873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Customers</a:t>
            </a:r>
          </a:p>
        </p:txBody>
      </p:sp>
      <p:sp>
        <p:nvSpPr>
          <p:cNvPr id="56" name="Pentagon 55"/>
          <p:cNvSpPr/>
          <p:nvPr/>
        </p:nvSpPr>
        <p:spPr>
          <a:xfrm>
            <a:off x="8651085" y="5560804"/>
            <a:ext cx="1815979" cy="172904"/>
          </a:xfrm>
          <a:prstGeom prst="homePlate">
            <a:avLst>
              <a:gd name="adj" fmla="val 12644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>
            <a:off x="6050217" y="3497802"/>
            <a:ext cx="858889" cy="158592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entagon 58"/>
          <p:cNvSpPr/>
          <p:nvPr/>
        </p:nvSpPr>
        <p:spPr>
          <a:xfrm rot="5400000">
            <a:off x="10600864" y="4990587"/>
            <a:ext cx="721534" cy="170255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390574" y="4736557"/>
            <a:ext cx="4119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941D8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Sell</a:t>
            </a:r>
          </a:p>
        </p:txBody>
      </p:sp>
      <p:sp>
        <p:nvSpPr>
          <p:cNvPr id="55" name="Oval 54"/>
          <p:cNvSpPr/>
          <p:nvPr/>
        </p:nvSpPr>
        <p:spPr>
          <a:xfrm>
            <a:off x="811621" y="2966676"/>
            <a:ext cx="1234663" cy="1188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Raw</a:t>
            </a:r>
          </a:p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4703" y="2717790"/>
            <a:ext cx="105990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AWIS</a:t>
            </a:r>
          </a:p>
          <a:p>
            <a:pPr algn="ctr"/>
            <a:r>
              <a:rPr lang="en-US" sz="900" dirty="0"/>
              <a:t>Observed Weather</a:t>
            </a:r>
          </a:p>
          <a:p>
            <a:pPr algn="ctr"/>
            <a:r>
              <a:rPr lang="en-US" sz="900" dirty="0"/>
              <a:t>(private)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524" y="2418676"/>
            <a:ext cx="79701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CSU</a:t>
            </a:r>
          </a:p>
          <a:p>
            <a:pPr algn="ctr"/>
            <a:r>
              <a:rPr lang="en-US" sz="900" dirty="0"/>
              <a:t>Precipitation</a:t>
            </a:r>
          </a:p>
          <a:p>
            <a:pPr algn="ctr"/>
            <a:r>
              <a:rPr lang="en-US" sz="900" dirty="0"/>
              <a:t>(university)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15515" y="2560498"/>
            <a:ext cx="843500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GWC</a:t>
            </a:r>
          </a:p>
          <a:p>
            <a:pPr algn="ctr"/>
            <a:r>
              <a:rPr lang="en-US" sz="900" dirty="0"/>
              <a:t>Forecast</a:t>
            </a:r>
          </a:p>
          <a:p>
            <a:pPr algn="ctr"/>
            <a:r>
              <a:rPr lang="en-US" sz="900" dirty="0"/>
              <a:t>Current Cond.</a:t>
            </a:r>
          </a:p>
          <a:p>
            <a:pPr algn="ctr"/>
            <a:r>
              <a:rPr lang="en-US" sz="900" dirty="0"/>
              <a:t>Alerts</a:t>
            </a:r>
          </a:p>
          <a:p>
            <a:pPr algn="ctr"/>
            <a:r>
              <a:rPr lang="en-US" sz="900" dirty="0"/>
              <a:t>(private)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83831" y="3970358"/>
            <a:ext cx="60625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NCEP</a:t>
            </a:r>
          </a:p>
          <a:p>
            <a:pPr algn="ctr"/>
            <a:r>
              <a:rPr lang="en-US" sz="900" dirty="0"/>
              <a:t>Forecast</a:t>
            </a:r>
          </a:p>
          <a:p>
            <a:pPr algn="ctr"/>
            <a:r>
              <a:rPr lang="en-US" sz="900" dirty="0"/>
              <a:t>(gov’t)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68" y="3587751"/>
            <a:ext cx="869149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err="1"/>
              <a:t>Aeris</a:t>
            </a:r>
            <a:endParaRPr lang="en-US" sz="1050" b="1" dirty="0"/>
          </a:p>
          <a:p>
            <a:pPr algn="ctr"/>
            <a:r>
              <a:rPr lang="en-US" sz="900" dirty="0"/>
              <a:t>Weather Maps</a:t>
            </a:r>
          </a:p>
          <a:p>
            <a:pPr algn="ctr"/>
            <a:r>
              <a:rPr lang="en-US" sz="900" dirty="0"/>
              <a:t>Current Cond.</a:t>
            </a:r>
          </a:p>
          <a:p>
            <a:pPr algn="ctr"/>
            <a:r>
              <a:rPr lang="en-US" sz="900" dirty="0"/>
              <a:t>Forecast</a:t>
            </a:r>
          </a:p>
          <a:p>
            <a:pPr algn="ctr"/>
            <a:r>
              <a:rPr lang="en-US" sz="900" dirty="0"/>
              <a:t>(private)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933236" y="3401514"/>
            <a:ext cx="79701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NASA</a:t>
            </a:r>
          </a:p>
          <a:p>
            <a:pPr algn="ctr"/>
            <a:r>
              <a:rPr lang="en-US" sz="900" dirty="0"/>
              <a:t>TRMM3B</a:t>
            </a:r>
          </a:p>
          <a:p>
            <a:pPr algn="ctr"/>
            <a:r>
              <a:rPr lang="en-US" sz="900" dirty="0"/>
              <a:t>Precipitation</a:t>
            </a:r>
          </a:p>
          <a:p>
            <a:pPr algn="ctr"/>
            <a:r>
              <a:rPr lang="en-US" sz="900" dirty="0"/>
              <a:t>(gov’t)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38216" y="4179091"/>
            <a:ext cx="86594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NOAA</a:t>
            </a:r>
          </a:p>
          <a:p>
            <a:pPr algn="ctr"/>
            <a:r>
              <a:rPr lang="en-US" sz="900" dirty="0"/>
              <a:t>Doppler Radar</a:t>
            </a:r>
          </a:p>
          <a:p>
            <a:pPr algn="ctr"/>
            <a:r>
              <a:rPr lang="en-US" sz="900" dirty="0"/>
              <a:t>Precipitation</a:t>
            </a:r>
          </a:p>
          <a:p>
            <a:pPr algn="ctr"/>
            <a:r>
              <a:rPr lang="en-US" sz="900" dirty="0"/>
              <a:t>(gov’t)</a:t>
            </a:r>
          </a:p>
        </p:txBody>
      </p:sp>
    </p:spTree>
    <p:extLst>
      <p:ext uri="{BB962C8B-B14F-4D97-AF65-F5344CB8AC3E}">
        <p14:creationId xmlns:p14="http://schemas.microsoft.com/office/powerpoint/2010/main" val="424364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87569" y="861298"/>
            <a:ext cx="2969592" cy="525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25106" y="861298"/>
            <a:ext cx="3435442" cy="5254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28492" y="861298"/>
            <a:ext cx="4840856" cy="52545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8" t="45940" r="18767" b="33566"/>
          <a:stretch/>
        </p:blipFill>
        <p:spPr>
          <a:xfrm>
            <a:off x="8147905" y="3401562"/>
            <a:ext cx="1122860" cy="1196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559" b="21037"/>
          <a:stretch/>
        </p:blipFill>
        <p:spPr>
          <a:xfrm>
            <a:off x="3398046" y="1430779"/>
            <a:ext cx="1133019" cy="1232384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t="8694" r="48207" b="72193"/>
          <a:stretch/>
        </p:blipFill>
        <p:spPr>
          <a:xfrm>
            <a:off x="3424767" y="3877391"/>
            <a:ext cx="1185333" cy="1115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t="45993" r="78291" b="33126"/>
          <a:stretch/>
        </p:blipFill>
        <p:spPr>
          <a:xfrm>
            <a:off x="3398046" y="2649285"/>
            <a:ext cx="1140178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2385" t="-110" r="2430" b="20156"/>
          <a:stretch/>
        </p:blipFill>
        <p:spPr>
          <a:xfrm>
            <a:off x="8097796" y="2227867"/>
            <a:ext cx="1168841" cy="1121132"/>
          </a:xfrm>
          <a:prstGeom prst="ellipse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t="8694" r="48207" b="72193"/>
          <a:stretch/>
        </p:blipFill>
        <p:spPr>
          <a:xfrm>
            <a:off x="6956801" y="3930399"/>
            <a:ext cx="1185333" cy="1115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t="45993" r="78291" b="33126"/>
          <a:stretch/>
        </p:blipFill>
        <p:spPr>
          <a:xfrm>
            <a:off x="6898001" y="2658636"/>
            <a:ext cx="1140178" cy="12192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83041" y="1792371"/>
            <a:ext cx="163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</a:t>
            </a:r>
          </a:p>
          <a:p>
            <a:r>
              <a:rPr lang="en-US" dirty="0"/>
              <a:t>Precipitation</a:t>
            </a:r>
          </a:p>
          <a:p>
            <a:endParaRPr lang="en-US" dirty="0"/>
          </a:p>
          <a:p>
            <a:r>
              <a:rPr lang="en-US" dirty="0"/>
              <a:t>Station Based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79609" y="1691549"/>
            <a:ext cx="1972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</a:t>
            </a:r>
          </a:p>
          <a:p>
            <a:r>
              <a:rPr lang="en-US" dirty="0"/>
              <a:t>Precipitation</a:t>
            </a:r>
          </a:p>
          <a:p>
            <a:r>
              <a:rPr lang="en-US" dirty="0"/>
              <a:t>Humidity </a:t>
            </a:r>
          </a:p>
          <a:p>
            <a:r>
              <a:rPr lang="en-US" dirty="0"/>
              <a:t>Wind Speed</a:t>
            </a:r>
          </a:p>
          <a:p>
            <a:endParaRPr lang="en-US" dirty="0"/>
          </a:p>
          <a:p>
            <a:r>
              <a:rPr lang="en-US" dirty="0"/>
              <a:t>Global Coverage</a:t>
            </a:r>
          </a:p>
          <a:p>
            <a:r>
              <a:rPr lang="en-US" dirty="0"/>
              <a:t>Gridded Surfaces</a:t>
            </a:r>
          </a:p>
          <a:p>
            <a:endParaRPr lang="en-US" dirty="0"/>
          </a:p>
          <a:p>
            <a:r>
              <a:rPr lang="en-US" dirty="0"/>
              <a:t>Primarily Station 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314932" y="1391963"/>
            <a:ext cx="2577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</a:t>
            </a:r>
          </a:p>
          <a:p>
            <a:r>
              <a:rPr lang="en-US" dirty="0"/>
              <a:t>Precipitation (CSU)</a:t>
            </a:r>
          </a:p>
          <a:p>
            <a:r>
              <a:rPr lang="en-US" dirty="0"/>
              <a:t>Humidity </a:t>
            </a:r>
          </a:p>
          <a:p>
            <a:r>
              <a:rPr lang="en-US" dirty="0"/>
              <a:t>Wind Speed</a:t>
            </a:r>
          </a:p>
          <a:p>
            <a:r>
              <a:rPr lang="en-US" dirty="0"/>
              <a:t>GDD</a:t>
            </a:r>
          </a:p>
          <a:p>
            <a:r>
              <a:rPr lang="en-US" b="1" i="1" u="sng" dirty="0"/>
              <a:t>P/PET</a:t>
            </a:r>
          </a:p>
          <a:p>
            <a:r>
              <a:rPr lang="en-US" dirty="0"/>
              <a:t>Soils</a:t>
            </a:r>
          </a:p>
          <a:p>
            <a:r>
              <a:rPr lang="en-US" dirty="0"/>
              <a:t>Growing Areas</a:t>
            </a:r>
          </a:p>
          <a:p>
            <a:r>
              <a:rPr lang="en-US" dirty="0"/>
              <a:t>Agronomics</a:t>
            </a:r>
          </a:p>
          <a:p>
            <a:endParaRPr lang="en-US" dirty="0"/>
          </a:p>
          <a:p>
            <a:r>
              <a:rPr lang="en-US" dirty="0"/>
              <a:t>Global Ag Coverage</a:t>
            </a:r>
          </a:p>
          <a:p>
            <a:r>
              <a:rPr lang="en-US" dirty="0"/>
              <a:t>3D Gridded Surfaces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684" y="901872"/>
            <a:ext cx="207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1C9"/>
                </a:solidFill>
              </a:rPr>
              <a:t>Free Providers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05457" y="901872"/>
            <a:ext cx="3456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1C9"/>
                </a:solidFill>
              </a:rPr>
              <a:t>Other Premium Providers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97306" y="901872"/>
            <a:ext cx="451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32903F"/>
                </a:solidFill>
              </a:rPr>
              <a:t>aWhere</a:t>
            </a:r>
            <a:endParaRPr lang="en-US" sz="2400" b="1" dirty="0">
              <a:solidFill>
                <a:srgbClr val="32903F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57200" y="210423"/>
            <a:ext cx="10515600" cy="65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Complete Global Information and Insight…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989" y="4524824"/>
            <a:ext cx="2866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1C9"/>
                </a:solidFill>
              </a:rPr>
              <a:t>Low Quality</a:t>
            </a:r>
          </a:p>
          <a:p>
            <a:pPr algn="ctr"/>
            <a:r>
              <a:rPr lang="en-US" sz="2000" b="1" dirty="0">
                <a:solidFill>
                  <a:srgbClr val="0091C9"/>
                </a:solidFill>
              </a:rPr>
              <a:t>Difficult to Access</a:t>
            </a:r>
          </a:p>
          <a:p>
            <a:pPr algn="ctr"/>
            <a:r>
              <a:rPr lang="en-US" sz="2000" b="1" dirty="0">
                <a:solidFill>
                  <a:srgbClr val="0091C9"/>
                </a:solidFill>
              </a:rPr>
              <a:t>Sparse Coverage</a:t>
            </a:r>
          </a:p>
          <a:p>
            <a:pPr algn="ctr"/>
            <a:r>
              <a:rPr lang="en-US" sz="2000" b="1" dirty="0">
                <a:solidFill>
                  <a:srgbClr val="0091C9"/>
                </a:solidFill>
              </a:rPr>
              <a:t>No Agriculture Insight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96671" y="5180294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91C9"/>
                </a:solidFill>
              </a:rPr>
              <a:t>Non-Ag Focus</a:t>
            </a:r>
          </a:p>
          <a:p>
            <a:pPr algn="ctr"/>
            <a:r>
              <a:rPr lang="en-US" sz="2000" b="1" dirty="0">
                <a:solidFill>
                  <a:srgbClr val="0091C9"/>
                </a:solidFill>
              </a:rPr>
              <a:t>Difficult to Integrate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95538" y="4907874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903F"/>
                </a:solidFill>
              </a:rPr>
              <a:t>Complete Ag Coverage</a:t>
            </a:r>
          </a:p>
          <a:p>
            <a:pPr algn="ctr"/>
            <a:r>
              <a:rPr lang="en-US" sz="2400" b="1" dirty="0">
                <a:solidFill>
                  <a:srgbClr val="32903F"/>
                </a:solidFill>
              </a:rPr>
              <a:t>Flexible Delivery</a:t>
            </a:r>
          </a:p>
          <a:p>
            <a:pPr algn="ctr"/>
            <a:r>
              <a:rPr lang="en-US" sz="2400" b="1" dirty="0">
                <a:solidFill>
                  <a:srgbClr val="32903F"/>
                </a:solidFill>
              </a:rPr>
              <a:t>Agricultural Insight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13559" b="21037"/>
          <a:stretch/>
        </p:blipFill>
        <p:spPr>
          <a:xfrm>
            <a:off x="258772" y="1426440"/>
            <a:ext cx="1133019" cy="1232384"/>
          </a:xfrm>
          <a:prstGeom prst="ellipse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/>
          <a:srcRect r="13559" b="21037"/>
          <a:stretch/>
        </p:blipFill>
        <p:spPr>
          <a:xfrm>
            <a:off x="6903793" y="1425489"/>
            <a:ext cx="1133019" cy="12323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003" b="20489"/>
          <a:stretch/>
        </p:blipFill>
        <p:spPr>
          <a:xfrm>
            <a:off x="1371600" y="640080"/>
            <a:ext cx="9618352" cy="483306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686800" y="3571461"/>
            <a:ext cx="1805222" cy="2533443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8898" y="4147593"/>
            <a:ext cx="3524507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</a:t>
            </a:r>
            <a:r>
              <a:rPr lang="en-US" dirty="0" err="1"/>
              <a:t>aWhere</a:t>
            </a:r>
            <a:r>
              <a:rPr lang="en-US" dirty="0"/>
              <a:t> completely covers the </a:t>
            </a:r>
          </a:p>
          <a:p>
            <a:pPr algn="ctr"/>
            <a:r>
              <a:rPr lang="en-US" dirty="0"/>
              <a:t>Agricultural Earth with 1.46M Data Points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10423"/>
            <a:ext cx="10515600" cy="65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Complete Global Information and Insight…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5409" y="2690191"/>
            <a:ext cx="861391" cy="881270"/>
          </a:xfrm>
          <a:prstGeom prst="rect">
            <a:avLst/>
          </a:prstGeom>
          <a:noFill/>
          <a:ln w="38100">
            <a:solidFill>
              <a:srgbClr val="E1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686" t="35825" r="24496" b="50096"/>
          <a:stretch/>
        </p:blipFill>
        <p:spPr>
          <a:xfrm>
            <a:off x="8523296" y="4013130"/>
            <a:ext cx="1968726" cy="2091774"/>
          </a:xfrm>
          <a:prstGeom prst="rect">
            <a:avLst/>
          </a:prstGeom>
          <a:ln w="57150">
            <a:solidFill>
              <a:srgbClr val="E17C0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7825409" y="3571461"/>
            <a:ext cx="664387" cy="2533443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2690191"/>
            <a:ext cx="1838722" cy="1322939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20546" y="2690191"/>
            <a:ext cx="669250" cy="1322939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84602" y="4979475"/>
            <a:ext cx="2652808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Many agriculture users rely on weather stations only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4255209"/>
            <a:ext cx="223870" cy="157656"/>
          </a:xfrm>
          <a:prstGeom prst="rect">
            <a:avLst/>
          </a:prstGeom>
          <a:solidFill>
            <a:srgbClr val="028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60371" y="5070923"/>
            <a:ext cx="182880" cy="182880"/>
          </a:xfrm>
          <a:prstGeom prst="diamond">
            <a:avLst/>
          </a:prstGeom>
          <a:solidFill>
            <a:srgbClr val="000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More </a:t>
            </a:r>
            <a:r>
              <a:rPr lang="en-US" sz="2800" b="1" i="1" dirty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Specific Data</a:t>
            </a:r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= Better </a:t>
            </a:r>
            <a:r>
              <a:rPr lang="en-US" sz="2800" b="1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7771" y="5415118"/>
            <a:ext cx="349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91C9"/>
                </a:solidFill>
              </a:rPr>
              <a:t>Kenya </a:t>
            </a:r>
          </a:p>
          <a:p>
            <a:pPr algn="ctr"/>
            <a:r>
              <a:rPr lang="en-US" dirty="0">
                <a:solidFill>
                  <a:srgbClr val="0091C9"/>
                </a:solidFill>
              </a:rPr>
              <a:t>Free Publicly Available Stations</a:t>
            </a:r>
          </a:p>
          <a:p>
            <a:pPr algn="ctr"/>
            <a:r>
              <a:rPr lang="en-US" sz="2000" b="1" dirty="0">
                <a:solidFill>
                  <a:srgbClr val="0091C9"/>
                </a:solidFill>
              </a:rPr>
              <a:t>22 Data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8415" y="5415118"/>
            <a:ext cx="3596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2903F"/>
                </a:solidFill>
              </a:rPr>
              <a:t>Kenya </a:t>
            </a:r>
          </a:p>
          <a:p>
            <a:pPr algn="ctr"/>
            <a:r>
              <a:rPr lang="en-US" dirty="0" err="1">
                <a:solidFill>
                  <a:srgbClr val="32903F"/>
                </a:solidFill>
              </a:rPr>
              <a:t>aWhere</a:t>
            </a:r>
            <a:r>
              <a:rPr lang="en-US" dirty="0">
                <a:solidFill>
                  <a:srgbClr val="32903F"/>
                </a:solidFill>
              </a:rPr>
              <a:t> Virtual Weather Stations</a:t>
            </a:r>
          </a:p>
          <a:p>
            <a:pPr algn="ctr"/>
            <a:r>
              <a:rPr lang="en-US" sz="2400" b="1" dirty="0">
                <a:solidFill>
                  <a:srgbClr val="32903F"/>
                </a:solidFill>
              </a:rPr>
              <a:t>6,802 Data Points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85499" y="2934540"/>
            <a:ext cx="195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specific information gives more clarity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256" y="2934540"/>
            <a:ext cx="214777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Relying on inferior data results in incorrect decisions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6" y="1232449"/>
            <a:ext cx="3325930" cy="3808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99" y="1264075"/>
            <a:ext cx="3505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5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5200"/>
            <a:ext cx="12191999" cy="782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621" y="5116933"/>
            <a:ext cx="1022248" cy="1022248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36" y="1998553"/>
            <a:ext cx="458374" cy="458374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22" y="2700694"/>
            <a:ext cx="519659" cy="51965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15" y="5634086"/>
            <a:ext cx="1124882" cy="112488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6" y="3772008"/>
            <a:ext cx="935679" cy="93567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71" y="2401923"/>
            <a:ext cx="517590" cy="51759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160" y="3470245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38" y="5435999"/>
            <a:ext cx="1094777" cy="109477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Better</a:t>
            </a:r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 </a:t>
            </a:r>
            <a:r>
              <a:rPr lang="en-US" sz="2800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enables </a:t>
            </a:r>
            <a:r>
              <a:rPr lang="en-US" sz="2800" b="1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Field Insight</a:t>
            </a:r>
          </a:p>
        </p:txBody>
      </p:sp>
      <p:sp>
        <p:nvSpPr>
          <p:cNvPr id="13" name="Freeform 12"/>
          <p:cNvSpPr/>
          <p:nvPr/>
        </p:nvSpPr>
        <p:spPr>
          <a:xfrm>
            <a:off x="6019800" y="4205416"/>
            <a:ext cx="2444447" cy="974360"/>
          </a:xfrm>
          <a:custGeom>
            <a:avLst/>
            <a:gdLst>
              <a:gd name="connsiteX0" fmla="*/ 0 w 2143593"/>
              <a:gd name="connsiteY0" fmla="*/ 524655 h 854439"/>
              <a:gd name="connsiteX1" fmla="*/ 1379095 w 2143593"/>
              <a:gd name="connsiteY1" fmla="*/ 0 h 854439"/>
              <a:gd name="connsiteX2" fmla="*/ 2143593 w 2143593"/>
              <a:gd name="connsiteY2" fmla="*/ 224852 h 854439"/>
              <a:gd name="connsiteX3" fmla="*/ 809469 w 2143593"/>
              <a:gd name="connsiteY3" fmla="*/ 854439 h 854439"/>
              <a:gd name="connsiteX4" fmla="*/ 0 w 2143593"/>
              <a:gd name="connsiteY4" fmla="*/ 524655 h 85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93" h="854439">
                <a:moveTo>
                  <a:pt x="0" y="524655"/>
                </a:moveTo>
                <a:lnTo>
                  <a:pt x="1379095" y="0"/>
                </a:lnTo>
                <a:lnTo>
                  <a:pt x="2143593" y="224852"/>
                </a:lnTo>
                <a:lnTo>
                  <a:pt x="809469" y="854439"/>
                </a:lnTo>
                <a:lnTo>
                  <a:pt x="0" y="524655"/>
                </a:lnTo>
                <a:close/>
              </a:path>
            </a:pathLst>
          </a:custGeom>
          <a:noFill/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36" y="3772008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9" name="Isosceles Triangle 18"/>
          <p:cNvSpPr/>
          <p:nvPr/>
        </p:nvSpPr>
        <p:spPr>
          <a:xfrm rot="13407043">
            <a:off x="7923976" y="2654615"/>
            <a:ext cx="410817" cy="1596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770" t="21602" r="25158" b="22725"/>
          <a:stretch/>
        </p:blipFill>
        <p:spPr>
          <a:xfrm>
            <a:off x="8297948" y="951472"/>
            <a:ext cx="2841304" cy="25015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04" y="1567207"/>
            <a:ext cx="59584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to irrigate?</a:t>
            </a:r>
          </a:p>
          <a:p>
            <a:r>
              <a:rPr lang="en-US" dirty="0">
                <a:solidFill>
                  <a:schemeClr val="bg1"/>
                </a:solidFill>
              </a:rPr>
              <a:t>How much to irrigate?</a:t>
            </a:r>
          </a:p>
          <a:p>
            <a:r>
              <a:rPr lang="en-US" dirty="0">
                <a:solidFill>
                  <a:schemeClr val="bg1"/>
                </a:solidFill>
              </a:rPr>
              <a:t>When to plant?</a:t>
            </a:r>
          </a:p>
          <a:p>
            <a:r>
              <a:rPr lang="en-US" dirty="0">
                <a:solidFill>
                  <a:schemeClr val="bg1"/>
                </a:solidFill>
              </a:rPr>
              <a:t>What pests to scout for?</a:t>
            </a:r>
          </a:p>
          <a:p>
            <a:r>
              <a:rPr lang="en-US" dirty="0">
                <a:solidFill>
                  <a:schemeClr val="bg1"/>
                </a:solidFill>
              </a:rPr>
              <a:t>When and what to spray?</a:t>
            </a:r>
          </a:p>
          <a:p>
            <a:r>
              <a:rPr lang="en-US" dirty="0">
                <a:solidFill>
                  <a:schemeClr val="bg1"/>
                </a:solidFill>
              </a:rPr>
              <a:t>When and how much to fertilize?</a:t>
            </a:r>
          </a:p>
          <a:p>
            <a:r>
              <a:rPr lang="en-US" dirty="0">
                <a:solidFill>
                  <a:schemeClr val="bg1"/>
                </a:solidFill>
              </a:rPr>
              <a:t>When will harvest be?</a:t>
            </a:r>
          </a:p>
          <a:p>
            <a:r>
              <a:rPr lang="en-US" dirty="0">
                <a:solidFill>
                  <a:schemeClr val="bg1"/>
                </a:solidFill>
              </a:rPr>
              <a:t>How much yield is expected?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97" y="2483800"/>
            <a:ext cx="549439" cy="5494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85" y="2142520"/>
            <a:ext cx="364843" cy="364843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21" y="2747868"/>
            <a:ext cx="622678" cy="622678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42" y="3777150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72" y="2578497"/>
            <a:ext cx="579942" cy="57994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1" y="3272863"/>
            <a:ext cx="670813" cy="670813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47" y="5227859"/>
            <a:ext cx="959405" cy="95940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02" y="5645525"/>
            <a:ext cx="1086645" cy="108664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7" y="3200111"/>
            <a:ext cx="672239" cy="6722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70" y="2423713"/>
            <a:ext cx="522686" cy="52268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21" y="2164630"/>
            <a:ext cx="500870" cy="50087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50"/>
                            </p:stCondLst>
                            <p:childTnLst>
                              <p:par>
                                <p:cTn id="10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750"/>
                            </p:stCondLst>
                            <p:childTnLst>
                              <p:par>
                                <p:cTn id="1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50"/>
                            </p:stCondLst>
                            <p:childTnLst>
                              <p:par>
                                <p:cTn id="1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750"/>
                            </p:stCondLst>
                            <p:childTnLst>
                              <p:par>
                                <p:cTn id="1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Better</a:t>
            </a:r>
            <a:r>
              <a:rPr lang="en-US" sz="2800" b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 </a:t>
            </a:r>
            <a:r>
              <a:rPr lang="en-US" sz="2800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enables</a:t>
            </a:r>
            <a:r>
              <a:rPr lang="en-US" sz="2800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Predictive Insight…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0" y="3894859"/>
            <a:ext cx="4684205" cy="19719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51" y="1175652"/>
            <a:ext cx="3253747" cy="2400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4" y="1175653"/>
            <a:ext cx="3253747" cy="24003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4" y="3680688"/>
            <a:ext cx="3253747" cy="2400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7" y="3680689"/>
            <a:ext cx="3253747" cy="24003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68443" y="1217037"/>
            <a:ext cx="48391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In June 2012, India experienced a very low Precipitation-to-PET ratio, indicating </a:t>
            </a:r>
            <a:r>
              <a:rPr lang="en-US" sz="2000" b="1" dirty="0"/>
              <a:t>severe crop stress </a:t>
            </a:r>
            <a:r>
              <a:rPr lang="en-US" sz="2000" dirty="0"/>
              <a:t>in major sugar regions. This was seen later in the global supply chain and the </a:t>
            </a:r>
            <a:r>
              <a:rPr lang="en-US" sz="2000" b="1" dirty="0"/>
              <a:t>price of sugar jumped</a:t>
            </a:r>
            <a:r>
              <a:rPr lang="en-US" sz="2000" dirty="0"/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7374835" y="4108176"/>
            <a:ext cx="2054087" cy="157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40369" y="4108176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Analysis period</a:t>
            </a:r>
          </a:p>
        </p:txBody>
      </p:sp>
    </p:spTree>
    <p:extLst>
      <p:ext uri="{BB962C8B-B14F-4D97-AF65-F5344CB8AC3E}">
        <p14:creationId xmlns:p14="http://schemas.microsoft.com/office/powerpoint/2010/main" val="818298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theme/theme1.xml><?xml version="1.0" encoding="utf-8"?>
<a:theme xmlns:a="http://schemas.openxmlformats.org/drawingml/2006/main" name="Office Theme">
  <a:themeElements>
    <a:clrScheme name="aWhere Colors">
      <a:dk1>
        <a:srgbClr val="262626"/>
      </a:dk1>
      <a:lt1>
        <a:sysClr val="window" lastClr="FFFFFF"/>
      </a:lt1>
      <a:dk2>
        <a:srgbClr val="1F497D"/>
      </a:dk2>
      <a:lt2>
        <a:srgbClr val="EEECE1"/>
      </a:lt2>
      <a:accent1>
        <a:srgbClr val="0093C9"/>
      </a:accent1>
      <a:accent2>
        <a:srgbClr val="368F3F"/>
      </a:accent2>
      <a:accent3>
        <a:srgbClr val="E17C00"/>
      </a:accent3>
      <a:accent4>
        <a:srgbClr val="63B0BB"/>
      </a:accent4>
      <a:accent5>
        <a:srgbClr val="59611B"/>
      </a:accent5>
      <a:accent6>
        <a:srgbClr val="8F3686"/>
      </a:accent6>
      <a:hlink>
        <a:srgbClr val="C90000"/>
      </a:hlink>
      <a:folHlink>
        <a:srgbClr val="FFB600"/>
      </a:folHlink>
    </a:clrScheme>
    <a:fontScheme name="aWhere Theme">
      <a:majorFont>
        <a:latin typeface="Antenna Bold"/>
        <a:ea typeface=""/>
        <a:cs typeface=""/>
      </a:majorFont>
      <a:minorFont>
        <a:latin typeface="Geogrotesqu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Where Template 43.potx" id="{5D691466-618B-457B-8F4E-4FE5B5CCE0B7}" vid="{8151C4FF-52B4-4538-9886-0EA46E8884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C74C9CD920A24C80267CB85C00D33B" ma:contentTypeVersion="3" ma:contentTypeDescription="Create a new document." ma:contentTypeScope="" ma:versionID="6568903099467de2e8f745a8fb8e0383">
  <xsd:schema xmlns:xsd="http://www.w3.org/2001/XMLSchema" xmlns:xs="http://www.w3.org/2001/XMLSchema" xmlns:p="http://schemas.microsoft.com/office/2006/metadata/properties" xmlns:ns2="d89ec652-dfdd-4cc9-92b2-a26fb1609be9" xmlns:ns3="291ed476-15e7-4a36-9fae-aaf716835c90" targetNamespace="http://schemas.microsoft.com/office/2006/metadata/properties" ma:root="true" ma:fieldsID="2c9ff70481c1c14dc3b64ace4de3e03e" ns2:_="" ns3:_="">
    <xsd:import namespace="d89ec652-dfdd-4cc9-92b2-a26fb1609be9"/>
    <xsd:import namespace="291ed476-15e7-4a36-9fae-aaf716835c9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ec652-dfdd-4cc9-92b2-a26fb1609b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ed476-15e7-4a36-9fae-aaf716835c90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1255A7-C0AF-434C-A47E-C90EF467A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ec652-dfdd-4cc9-92b2-a26fb1609be9"/>
    <ds:schemaRef ds:uri="291ed476-15e7-4a36-9fae-aaf716835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604B3B-89E0-4BE5-9831-D616EB09E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90035D-83EE-4172-BFBD-5D87E200C268}">
  <ds:schemaRefs>
    <ds:schemaRef ds:uri="291ed476-15e7-4a36-9fae-aaf716835c90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d89ec652-dfdd-4cc9-92b2-a26fb1609be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51396</TotalTime>
  <Words>1146</Words>
  <Application>Microsoft Office PowerPoint</Application>
  <PresentationFormat>Widescreen</PresentationFormat>
  <Paragraphs>259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Antenna</vt:lpstr>
      <vt:lpstr>Antenna Bold</vt:lpstr>
      <vt:lpstr>Antenna Medium</vt:lpstr>
      <vt:lpstr>Arial</vt:lpstr>
      <vt:lpstr>Calibri</vt:lpstr>
      <vt:lpstr>Geogrotesque</vt:lpstr>
      <vt:lpstr>Geogrotesque Md</vt:lpstr>
      <vt:lpstr>Geogrotesque Rg</vt:lpstr>
      <vt:lpstr>Helvetica Light</vt:lpstr>
      <vt:lpstr>Office Theme</vt:lpstr>
      <vt:lpstr>1_White</vt:lpstr>
      <vt:lpstr>Hack4Farming Nairobi 2016</vt:lpstr>
      <vt:lpstr>PowerPoint Presentation</vt:lpstr>
      <vt:lpstr>PowerPoint Presentation</vt:lpstr>
      <vt:lpstr>aWhere Delivers Information &amp;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 for Agriculture</vt:lpstr>
      <vt:lpstr>Scouting Application</vt:lpstr>
      <vt:lpstr>Market Level Predictive Analytics</vt:lpstr>
      <vt:lpstr>Country and Regional Monitoring</vt:lpstr>
      <vt:lpstr>Hackathon – Extension Dashboard</vt:lpstr>
      <vt:lpstr>Hackathon ROI</vt:lpstr>
      <vt:lpstr>The Hack4Farming Nairobi Challenge</vt:lpstr>
      <vt:lpstr>Judging Criteria</vt:lpstr>
      <vt:lpstr>Solution Design Considerations</vt:lpstr>
      <vt:lpstr>Awards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Kleinfeld</dc:creator>
  <cp:lastModifiedBy>Courtney Cohen</cp:lastModifiedBy>
  <cp:revision>604</cp:revision>
  <dcterms:created xsi:type="dcterms:W3CDTF">2015-07-22T19:03:02Z</dcterms:created>
  <dcterms:modified xsi:type="dcterms:W3CDTF">2016-07-29T09:22:10Z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0x01010054C74C9CD920A24C80267CB85C00D33B</vt:lpwstr>
  </property>
</Properties>
</file>